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67" r:id="rId4"/>
    <p:sldId id="264" r:id="rId5"/>
    <p:sldId id="268" r:id="rId6"/>
    <p:sldId id="269" r:id="rId7"/>
    <p:sldId id="270" r:id="rId8"/>
    <p:sldId id="271" r:id="rId9"/>
    <p:sldId id="272" r:id="rId10"/>
    <p:sldId id="273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0001"/>
    <a:srgbClr val="976E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94"/>
  </p:normalViewPr>
  <p:slideViewPr>
    <p:cSldViewPr snapToGrid="0" snapToObjects="1">
      <p:cViewPr varScale="1">
        <p:scale>
          <a:sx n="112" d="100"/>
          <a:sy n="112" d="100"/>
        </p:scale>
        <p:origin x="576" y="184"/>
      </p:cViewPr>
      <p:guideLst>
        <p:guide orient="horz" pos="2136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0CA7F-F078-AD4A-B917-6DCD064156F9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7306F-EA24-434E-AB3C-9E632D860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41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CB0EC-68F0-5A47-90CD-96C630F4C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970C5B-58E0-BC40-95D2-6F07D0CBB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F5735-EC41-E14B-B7E9-14AD883D6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377F4-6663-BD49-BAE7-F7566FBCDC33}" type="datetime1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6C759-7335-2745-A4C2-56BC9E3C2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34E02-A57B-6647-A215-08A6344C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959DC-9455-E341-9A61-5E00172A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89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05D04-0D63-6043-8A3A-D9D4A3B9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E7F33F-00CB-4044-9E51-60469BB45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B837F-46B8-BD4B-9A3D-DB7FB8BC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3899A-6D1D-A14F-85AA-13E20115BA68}" type="datetime1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29574-2200-BA4C-92D1-1826FC561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C600D-3EA9-A741-A0F1-A616A4AB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959DC-9455-E341-9A61-5E00172A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0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3B94E7-E58C-0148-BDE1-B239886C47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D62FE-9BF2-6D4B-B266-ED74EF9A2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FC820-5D86-8D4A-9154-E91CEA5E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59BAA-A290-AE4B-8B05-6939EFF85327}" type="datetime1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5A480-0AAC-7A44-9F58-BCB987E93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61821-532F-2046-B9FF-39C33FBBD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959DC-9455-E341-9A61-5E00172A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2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8CB1-2DA9-DB40-B5A2-8AB76CC3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5238-D3EB-F94D-87C5-680ED54A1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D3C07-BE12-AF42-9E33-11726B96F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1E83E-7D4C-FE43-99C9-DED2279E4E3E}" type="datetime1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C8F87-A540-DB46-9F96-0A751306E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626C7-91E0-5344-9D0A-E0DDC8B52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959DC-9455-E341-9A61-5E00172A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6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996F4-8848-6441-B928-496A87320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589D9-ABFD-C743-A479-D1023AF36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A04F8-1FF0-014C-8652-8BB99C8B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76469-3418-E144-BD4A-5C3368A6F349}" type="datetime1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040F6-277D-7A41-B883-77A3C2D2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D4A39-C045-7041-BC43-978D3CAB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959DC-9455-E341-9A61-5E00172A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51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C74B-6F3B-1B49-A0C4-9F07A448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07FD0-EA8D-8C4D-99BE-EED020AA4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D376CF-0873-1540-831D-4D2AA9E62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88A90-AB11-8342-98C5-203CE0BA4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F94DB-3716-8B40-8EA2-B200F5A7B05F}" type="datetime1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649EE-1BE8-6340-B181-8DBCB57FB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D0F9A-2043-DA4B-AF6D-9F658213D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959DC-9455-E341-9A61-5E00172A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71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B9B6-CDEA-9C40-9F0B-D18EECDF4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EE967-11D1-E248-B843-26F8EB732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72A25-644E-1840-85BD-5C45FA43A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568078-9B47-F248-B1C6-45CE63A731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AFC20B-C1B6-AE4A-8817-B713217ACC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747A7-E67C-914E-8034-3FD42C9D4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9B4D4-C784-5D40-A3CF-F0FC39B1ED1C}" type="datetime1">
              <a:rPr lang="en-US" smtClean="0"/>
              <a:t>5/1/20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126908-D6DC-9D4A-B2E7-4FB5F85D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CD702A-0214-D442-9A22-9B37109FB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959DC-9455-E341-9A61-5E00172A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5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61D-E81A-7448-910E-A585C28E7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CB0F67-3221-6241-B8F1-05EE58703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DCFD0-5C0F-9149-BC87-F4F9A4A96D04}" type="datetime1">
              <a:rPr lang="en-US" smtClean="0"/>
              <a:t>5/1/20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5D570-8947-F046-AF4D-ACAA24B8B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D09B9-F7E2-5045-AD6A-624EFD577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959DC-9455-E341-9A61-5E00172A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56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62C55F-6A56-514B-ADCD-64151C32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2ACD9-E7B2-BC47-B311-E7FA49C242A8}" type="datetime1">
              <a:rPr lang="en-US" smtClean="0"/>
              <a:t>5/1/20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A259F8-C48C-D34E-8016-C94D4F052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21F05-D730-A746-8D58-CD2FC8B6E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959DC-9455-E341-9A61-5E00172A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84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664E4-4970-F642-BB09-099107519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94DEF-5B6B-6C4D-A5A0-FDDF2DB2C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961AC-2743-DE43-AD79-CEA083A72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21D8B9-D59F-1E4A-8EAB-C3441D2BE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BAC9-7F66-5245-A42B-2A6D9BBD466E}" type="datetime1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7C5E0-2BC4-C04A-96A2-D210571A0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B6744-0569-7243-9E6C-C5C7152E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959DC-9455-E341-9A61-5E00172A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71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1E15-38E2-0B4A-8E4E-8B267A3E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E2CA8D-6AD3-B940-992D-C6CEC400E7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A61D2-2F1C-624B-8C76-E9D229E8A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39F52-633C-9549-A295-9D3BDAA48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C9AC4-0494-9144-A0DB-19E91B9F15BB}" type="datetime1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F1FEE-A825-C040-B5AB-AE9D533B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9DBD4-F37F-EB4D-A8E2-FB17CB671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959DC-9455-E341-9A61-5E00172A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1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A338F1-AC7F-A143-B050-163CBB4B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E5860-2B80-A743-A269-F183BC43B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5B08F-93FC-AF43-A737-853DE4774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B8716-D933-5640-85B1-2B1502454286}" type="datetime1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AE5E5-6458-3543-9893-3F5010B27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CDA5C-BA18-3841-9087-638C2FDE7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959DC-9455-E341-9A61-5E00172AE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4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hyperlink" Target="https://github.com/arunavsk/Network-Science-I606" TargetMode="External"/><Relationship Id="rId7" Type="http://schemas.openxmlformats.org/officeDocument/2006/relationships/image" Target="../media/image1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AE49A-656E-7848-ACFF-D49E699A4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433" y="1122363"/>
            <a:ext cx="10526751" cy="1655762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 Learning and its applications in Heterogeneous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29F018-9400-2048-B67D-4F752DF157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INFO-I606</a:t>
            </a:r>
          </a:p>
          <a:p>
            <a:r>
              <a:rPr lang="en-US" b="1" dirty="0">
                <a:solidFill>
                  <a:srgbClr val="C00000"/>
                </a:solidFill>
              </a:rPr>
              <a:t>Spring 2020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Arunav Saikia</a:t>
            </a:r>
          </a:p>
          <a:p>
            <a:r>
              <a:rPr lang="en-US" sz="1700" b="1" i="1" dirty="0">
                <a:solidFill>
                  <a:srgbClr val="C00000"/>
                </a:solidFill>
              </a:rPr>
              <a:t>M.S. Data Science</a:t>
            </a:r>
            <a:br>
              <a:rPr lang="en-US" sz="1700" b="1" i="1" dirty="0">
                <a:solidFill>
                  <a:srgbClr val="C00000"/>
                </a:solidFill>
              </a:rPr>
            </a:br>
            <a:r>
              <a:rPr lang="en-US" sz="1700" b="1" i="1" dirty="0" err="1">
                <a:solidFill>
                  <a:srgbClr val="C00000"/>
                </a:solidFill>
              </a:rPr>
              <a:t>arsaikia@iu.edu</a:t>
            </a:r>
            <a:endParaRPr lang="en-US" b="1" i="1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5" name="Picture 1" descr="page2image35716336">
            <a:extLst>
              <a:ext uri="{FF2B5EF4-FFF2-40B4-BE49-F238E27FC236}">
                <a16:creationId xmlns:a16="http://schemas.microsoft.com/office/drawing/2014/main" id="{7D89E10F-53B6-A04B-A9ED-0E93E0BBF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13500"/>
            <a:ext cx="121920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1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image35716336">
            <a:extLst>
              <a:ext uri="{FF2B5EF4-FFF2-40B4-BE49-F238E27FC236}">
                <a16:creationId xmlns:a16="http://schemas.microsoft.com/office/drawing/2014/main" id="{7D89E10F-53B6-A04B-A9ED-0E93E0BBF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13500"/>
            <a:ext cx="121920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A24A77-9433-2A45-A5FE-464184963A4B}"/>
              </a:ext>
            </a:extLst>
          </p:cNvPr>
          <p:cNvSpPr txBox="1"/>
          <p:nvPr/>
        </p:nvSpPr>
        <p:spPr>
          <a:xfrm>
            <a:off x="622784" y="412161"/>
            <a:ext cx="107843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  <a:t>Conclusion and Future Work – </a:t>
            </a:r>
          </a:p>
          <a:p>
            <a:endParaRPr lang="en-US" b="1" dirty="0">
              <a:solidFill>
                <a:srgbClr val="C00000"/>
              </a:solidFill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Network Embedding is very powerful and it works!!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In absence of ground truth it is difficult to find best hyperparameters and test for parameter 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Compare results with Node2vec, </a:t>
            </a:r>
            <a:r>
              <a:rPr lang="en-US" sz="1600" dirty="0" err="1">
                <a:latin typeface="Times" pitchFamily="2" charset="0"/>
                <a:cs typeface="Arial" panose="020B0604020202020204" pitchFamily="34" charset="0"/>
              </a:rPr>
              <a:t>Deepwalk</a:t>
            </a: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Augment embeddings to gauge affect of metadata on prediction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Look at recent data of user music preference and see how key players have changed.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Application – averaging embeddings of historical user preference to create ‘taste vector’ and recommend Artists/Songs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  <a:t>GitHub 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1600" dirty="0" err="1">
                <a:latin typeface="Times" pitchFamily="2" charset="0"/>
                <a:cs typeface="Arial" panose="020B0604020202020204" pitchFamily="34" charset="0"/>
                <a:hlinkClick r:id="rId3"/>
              </a:rPr>
              <a:t>github.com</a:t>
            </a:r>
            <a:r>
              <a:rPr lang="en-US" sz="1600" dirty="0">
                <a:latin typeface="Times" pitchFamily="2" charset="0"/>
                <a:cs typeface="Arial" panose="020B0604020202020204" pitchFamily="34" charset="0"/>
                <a:hlinkClick r:id="rId3"/>
              </a:rPr>
              <a:t>/</a:t>
            </a:r>
            <a:r>
              <a:rPr lang="en-US" sz="1600" dirty="0" err="1">
                <a:latin typeface="Times" pitchFamily="2" charset="0"/>
                <a:cs typeface="Arial" panose="020B0604020202020204" pitchFamily="34" charset="0"/>
                <a:hlinkClick r:id="rId3"/>
              </a:rPr>
              <a:t>arunavsk</a:t>
            </a:r>
            <a:r>
              <a:rPr lang="en-US" sz="1600" dirty="0">
                <a:latin typeface="Times" pitchFamily="2" charset="0"/>
                <a:cs typeface="Arial" panose="020B0604020202020204" pitchFamily="34" charset="0"/>
                <a:hlinkClick r:id="rId3"/>
              </a:rPr>
              <a:t>/Network-Science-I606 </a:t>
            </a: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5D9143-1189-3548-93BF-D554D4CFC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593" y="4565650"/>
            <a:ext cx="1479729" cy="1400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8B0323-2CA3-014F-998A-EAF9A9140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540" y="4565650"/>
            <a:ext cx="1397000" cy="139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5490D5-C3F4-744E-B835-F169D2A03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758" y="4565650"/>
            <a:ext cx="1183546" cy="1397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B34E5A-AAF1-8B46-8A08-6DEA0039FFF4}"/>
              </a:ext>
            </a:extLst>
          </p:cNvPr>
          <p:cNvSpPr/>
          <p:nvPr/>
        </p:nvSpPr>
        <p:spPr>
          <a:xfrm>
            <a:off x="10220491" y="6420306"/>
            <a:ext cx="348210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 courtesy - Google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A6AD4C-7009-4645-982B-2FF92904BF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445" y="4564486"/>
            <a:ext cx="1397000" cy="139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F828A4-A8E0-B34A-B2D0-9E940E18C0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81" b="7787"/>
          <a:stretch/>
        </p:blipFill>
        <p:spPr>
          <a:xfrm>
            <a:off x="9889586" y="4564486"/>
            <a:ext cx="1396999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36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image35716336">
            <a:extLst>
              <a:ext uri="{FF2B5EF4-FFF2-40B4-BE49-F238E27FC236}">
                <a16:creationId xmlns:a16="http://schemas.microsoft.com/office/drawing/2014/main" id="{7D89E10F-53B6-A04B-A9ED-0E93E0BBF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13500"/>
            <a:ext cx="121920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05DF24-1BD0-9745-A8EC-2A0744B0C875}"/>
              </a:ext>
            </a:extLst>
          </p:cNvPr>
          <p:cNvSpPr txBox="1"/>
          <p:nvPr/>
        </p:nvSpPr>
        <p:spPr>
          <a:xfrm>
            <a:off x="924910" y="3105834"/>
            <a:ext cx="10342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  <a:t>Thank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442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image35716336">
            <a:extLst>
              <a:ext uri="{FF2B5EF4-FFF2-40B4-BE49-F238E27FC236}">
                <a16:creationId xmlns:a16="http://schemas.microsoft.com/office/drawing/2014/main" id="{7D89E10F-53B6-A04B-A9ED-0E93E0BBF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13500"/>
            <a:ext cx="121920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A24A77-9433-2A45-A5FE-464184963A4B}"/>
              </a:ext>
            </a:extLst>
          </p:cNvPr>
          <p:cNvSpPr txBox="1"/>
          <p:nvPr/>
        </p:nvSpPr>
        <p:spPr>
          <a:xfrm>
            <a:off x="622785" y="412161"/>
            <a:ext cx="5927229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  <a:t>Motivation/Scope</a:t>
            </a:r>
            <a:br>
              <a:rPr lang="en-US" b="1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</a:br>
            <a:endParaRPr lang="en-US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Representation Learning aka Node embedding </a:t>
            </a:r>
            <a:br>
              <a:rPr lang="en-US" sz="1600" dirty="0">
                <a:latin typeface="Times" pitchFamily="2" charset="0"/>
                <a:cs typeface="Arial" panose="020B0604020202020204" pitchFamily="34" charset="0"/>
              </a:rPr>
            </a:b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(d- dimensional latent representation)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Encode structurally and semantically similar nodes. </a:t>
            </a:r>
          </a:p>
          <a:p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Node2vec, </a:t>
            </a:r>
            <a:r>
              <a:rPr lang="en-US" sz="1600" dirty="0" err="1">
                <a:latin typeface="Times" pitchFamily="2" charset="0"/>
                <a:cs typeface="Arial" panose="020B0604020202020204" pitchFamily="34" charset="0"/>
              </a:rPr>
              <a:t>DeepWalk</a:t>
            </a: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 for embedding homogeneous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Heterogeneous Networks – Bipartite </a:t>
            </a:r>
            <a:br>
              <a:rPr lang="en-US" sz="1600" dirty="0">
                <a:latin typeface="Times" pitchFamily="2" charset="0"/>
                <a:cs typeface="Arial" panose="020B0604020202020204" pitchFamily="34" charset="0"/>
              </a:rPr>
            </a:b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Times" pitchFamily="2" charset="0"/>
                <a:cs typeface="Arial" panose="020B0604020202020204" pitchFamily="34" charset="0"/>
              </a:rPr>
              <a:t>eg.</a:t>
            </a: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 Users and artists/songs they listen to)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Use embeddings for node classification/link prediction</a:t>
            </a:r>
          </a:p>
          <a:p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Probe and compare the performance of different </a:t>
            </a:r>
            <a:br>
              <a:rPr lang="en-US" sz="1600" dirty="0">
                <a:latin typeface="Times" pitchFamily="2" charset="0"/>
                <a:cs typeface="Arial" panose="020B0604020202020204" pitchFamily="34" charset="0"/>
              </a:rPr>
            </a:b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ML algorithms (linear/kernel based/tree based/ensembles)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E6A6CB-0331-A243-B9E0-4FBDBF0F3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939" y="486431"/>
            <a:ext cx="4790276" cy="1717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AA57ED-B997-9F40-8001-0CA6BD279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62" b="52650"/>
          <a:stretch/>
        </p:blipFill>
        <p:spPr>
          <a:xfrm rot="16200000">
            <a:off x="6174546" y="3606812"/>
            <a:ext cx="1802986" cy="81327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462A00-B0EB-5040-910C-DA988389468A}"/>
              </a:ext>
            </a:extLst>
          </p:cNvPr>
          <p:cNvCxnSpPr>
            <a:cxnSpLocks/>
          </p:cNvCxnSpPr>
          <p:nvPr/>
        </p:nvCxnSpPr>
        <p:spPr>
          <a:xfrm>
            <a:off x="7482676" y="4013448"/>
            <a:ext cx="93266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950A117-58B2-2F48-92B6-A57176F88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338" y="3520384"/>
            <a:ext cx="879212" cy="879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7F097D-76DE-DC45-9E40-CE83E4A90F2F}"/>
              </a:ext>
            </a:extLst>
          </p:cNvPr>
          <p:cNvSpPr txBox="1"/>
          <p:nvPr/>
        </p:nvSpPr>
        <p:spPr>
          <a:xfrm>
            <a:off x="8190575" y="4654004"/>
            <a:ext cx="132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F0001"/>
                </a:solidFill>
                <a:latin typeface="Times" pitchFamily="2" charset="0"/>
              </a:rPr>
              <a:t>ML models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54BDB7-6D4A-2445-B797-C606008C8BD8}"/>
              </a:ext>
            </a:extLst>
          </p:cNvPr>
          <p:cNvCxnSpPr>
            <a:cxnSpLocks/>
          </p:cNvCxnSpPr>
          <p:nvPr/>
        </p:nvCxnSpPr>
        <p:spPr>
          <a:xfrm>
            <a:off x="9294550" y="4013448"/>
            <a:ext cx="93266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EC55D20-ABFB-3A46-A3AA-02708802D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775" y="3400799"/>
            <a:ext cx="1225298" cy="12252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C64973-7712-A845-A459-6688C374B8AD}"/>
              </a:ext>
            </a:extLst>
          </p:cNvPr>
          <p:cNvSpPr/>
          <p:nvPr/>
        </p:nvSpPr>
        <p:spPr>
          <a:xfrm>
            <a:off x="8854944" y="6595789"/>
            <a:ext cx="34821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https://</a:t>
            </a:r>
            <a:r>
              <a:rPr lang="en-US" sz="1000" dirty="0" err="1">
                <a:solidFill>
                  <a:schemeClr val="bg1"/>
                </a:solidFill>
              </a:rPr>
              <a:t>open.spotify.com</a:t>
            </a:r>
            <a:r>
              <a:rPr lang="en-US" sz="1000" dirty="0">
                <a:solidFill>
                  <a:schemeClr val="bg1"/>
                </a:solidFill>
              </a:rPr>
              <a:t>/playlist/37i9dQZF1DXaQ34lqGBfrU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FE078A-D483-9647-96D3-2C35FABA3C67}"/>
              </a:ext>
            </a:extLst>
          </p:cNvPr>
          <p:cNvSpPr/>
          <p:nvPr/>
        </p:nvSpPr>
        <p:spPr>
          <a:xfrm>
            <a:off x="7754755" y="6432752"/>
            <a:ext cx="467467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Neue" panose="02000503000000020004" pitchFamily="2" charset="0"/>
              </a:rPr>
              <a:t>Representation Learning on Networks, </a:t>
            </a:r>
            <a:r>
              <a:rPr lang="en-US" sz="800" dirty="0" err="1">
                <a:solidFill>
                  <a:schemeClr val="bg1"/>
                </a:solidFill>
                <a:latin typeface="HelveticaNeue" panose="02000503000000020004" pitchFamily="2" charset="0"/>
              </a:rPr>
              <a:t>snap.stanford.edu</a:t>
            </a:r>
            <a:r>
              <a:rPr lang="en-US" sz="800" dirty="0">
                <a:solidFill>
                  <a:schemeClr val="bg1"/>
                </a:solidFill>
                <a:latin typeface="HelveticaNeue" panose="02000503000000020004" pitchFamily="2" charset="0"/>
              </a:rPr>
              <a:t>/</a:t>
            </a:r>
            <a:r>
              <a:rPr lang="en-US" sz="800" dirty="0" err="1">
                <a:solidFill>
                  <a:schemeClr val="bg1"/>
                </a:solidFill>
                <a:latin typeface="HelveticaNeue" panose="02000503000000020004" pitchFamily="2" charset="0"/>
              </a:rPr>
              <a:t>proj</a:t>
            </a:r>
            <a:r>
              <a:rPr lang="en-US" sz="800" dirty="0">
                <a:solidFill>
                  <a:schemeClr val="bg1"/>
                </a:solidFill>
                <a:latin typeface="HelveticaNeue" panose="02000503000000020004" pitchFamily="2" charset="0"/>
              </a:rPr>
              <a:t>/embeddings-www, WWW 2018 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9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image35716336">
            <a:extLst>
              <a:ext uri="{FF2B5EF4-FFF2-40B4-BE49-F238E27FC236}">
                <a16:creationId xmlns:a16="http://schemas.microsoft.com/office/drawing/2014/main" id="{7D89E10F-53B6-A04B-A9ED-0E93E0BBF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13500"/>
            <a:ext cx="121920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A24A77-9433-2A45-A5FE-464184963A4B}"/>
              </a:ext>
            </a:extLst>
          </p:cNvPr>
          <p:cNvSpPr txBox="1"/>
          <p:nvPr/>
        </p:nvSpPr>
        <p:spPr>
          <a:xfrm>
            <a:off x="622786" y="412161"/>
            <a:ext cx="659782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  <a:t>Data and Methods</a:t>
            </a:r>
            <a:br>
              <a:rPr lang="en-US" b="1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</a:br>
            <a:endParaRPr lang="en-US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This dataset has been obtained from </a:t>
            </a:r>
            <a:r>
              <a:rPr lang="en-US" sz="1600" dirty="0" err="1">
                <a:latin typeface="Times" pitchFamily="2" charset="0"/>
                <a:cs typeface="Arial" panose="020B0604020202020204" pitchFamily="34" charset="0"/>
              </a:rPr>
              <a:t>Last.fm</a:t>
            </a: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 online music system. </a:t>
            </a:r>
          </a:p>
          <a:p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" pitchFamily="2" charset="0"/>
                <a:cs typeface="Arial" panose="020B0604020202020204" pitchFamily="34" charset="0"/>
              </a:rPr>
              <a:t>Lastfm</a:t>
            </a: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 2k dataset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1892 users listening to 17632 artists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>
                <a:latin typeface="Times" pitchFamily="2" charset="0"/>
              </a:rPr>
              <a:t>11946 unique tags</a:t>
            </a: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Metapath2vec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A meta-path based representation learning technique</a:t>
            </a:r>
            <a:br>
              <a:rPr lang="en-US" sz="1600" dirty="0">
                <a:latin typeface="Times" pitchFamily="2" charset="0"/>
                <a:cs typeface="Arial" panose="020B0604020202020204" pitchFamily="34" charset="0"/>
              </a:rPr>
            </a:b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for heterogenous graphs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Word2vec inspired skip-gram model to generate latent embeddings</a:t>
            </a:r>
            <a:endParaRPr lang="en-US" b="1" dirty="0">
              <a:latin typeface="Times" pitchFamily="2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C64973-7712-A845-A459-6688C374B8AD}"/>
              </a:ext>
            </a:extLst>
          </p:cNvPr>
          <p:cNvSpPr/>
          <p:nvPr/>
        </p:nvSpPr>
        <p:spPr>
          <a:xfrm>
            <a:off x="8859645" y="6567151"/>
            <a:ext cx="34821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 https://</a:t>
            </a:r>
            <a:r>
              <a:rPr lang="en-US" sz="800" dirty="0" err="1">
                <a:solidFill>
                  <a:schemeClr val="bg1"/>
                </a:solidFill>
              </a:rPr>
              <a:t>ericdongyx.github.io</a:t>
            </a:r>
            <a:r>
              <a:rPr lang="en-US" sz="800" dirty="0">
                <a:solidFill>
                  <a:schemeClr val="bg1"/>
                </a:solidFill>
              </a:rPr>
              <a:t>/papers/KDD17-dong-chawla-swami-metapath2vec.pdf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FE078A-D483-9647-96D3-2C35FABA3C67}"/>
              </a:ext>
            </a:extLst>
          </p:cNvPr>
          <p:cNvSpPr/>
          <p:nvPr/>
        </p:nvSpPr>
        <p:spPr>
          <a:xfrm>
            <a:off x="9519313" y="6371569"/>
            <a:ext cx="21627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Neue" panose="02000503000000020004" pitchFamily="2" charset="0"/>
              </a:rPr>
              <a:t>http://</a:t>
            </a:r>
            <a:r>
              <a:rPr lang="en-US" sz="800" dirty="0" err="1">
                <a:solidFill>
                  <a:schemeClr val="bg1"/>
                </a:solidFill>
                <a:latin typeface="HelveticaNeue" panose="02000503000000020004" pitchFamily="2" charset="0"/>
              </a:rPr>
              <a:t>ir.ii.uam.es</a:t>
            </a:r>
            <a:r>
              <a:rPr lang="en-US" sz="800" dirty="0">
                <a:solidFill>
                  <a:schemeClr val="bg1"/>
                </a:solidFill>
                <a:latin typeface="HelveticaNeue" panose="02000503000000020004" pitchFamily="2" charset="0"/>
              </a:rPr>
              <a:t>/hetrec2011/</a:t>
            </a:r>
            <a:r>
              <a:rPr lang="en-US" sz="800" dirty="0" err="1">
                <a:solidFill>
                  <a:schemeClr val="bg1"/>
                </a:solidFill>
                <a:latin typeface="HelveticaNeue" panose="02000503000000020004" pitchFamily="2" charset="0"/>
              </a:rPr>
              <a:t>datasets.html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30A38-C55A-BC4E-8086-DC1DED4F2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75" y="3470931"/>
            <a:ext cx="4243505" cy="2624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A0CE1E-B3C3-ED43-98A5-1037B3DFE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817" y="3470931"/>
            <a:ext cx="4114755" cy="24036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6DB18A-3522-1E46-ACD3-058D03451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998" y="418098"/>
            <a:ext cx="5014140" cy="254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19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4A77-9433-2A45-A5FE-464184963A4B}"/>
              </a:ext>
            </a:extLst>
          </p:cNvPr>
          <p:cNvSpPr txBox="1"/>
          <p:nvPr/>
        </p:nvSpPr>
        <p:spPr>
          <a:xfrm>
            <a:off x="481029" y="2698628"/>
            <a:ext cx="4023360" cy="16879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Times" pitchFamily="2" charset="0"/>
                <a:ea typeface="+mj-ea"/>
                <a:cs typeface="+mj-cs"/>
              </a:rPr>
              <a:t>User – Artist Interactions Network</a:t>
            </a:r>
            <a:endParaRPr lang="en-US" sz="2800" dirty="0">
              <a:latin typeface="Times" pitchFamily="2" charset="0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dirty="0"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5" name="Picture 1" descr="page2image35716336">
            <a:extLst>
              <a:ext uri="{FF2B5EF4-FFF2-40B4-BE49-F238E27FC236}">
                <a16:creationId xmlns:a16="http://schemas.microsoft.com/office/drawing/2014/main" id="{7D89E10F-53B6-A04B-A9ED-0E93E0BBF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13500"/>
            <a:ext cx="121920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97277E-E1CB-FA4D-BE22-8AF5CA2A5C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6"/>
          <a:stretch/>
        </p:blipFill>
        <p:spPr>
          <a:xfrm>
            <a:off x="5891154" y="246309"/>
            <a:ext cx="5888325" cy="563717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33F3F83-3B55-C141-898A-93CAD9E48112}"/>
              </a:ext>
            </a:extLst>
          </p:cNvPr>
          <p:cNvSpPr/>
          <p:nvPr/>
        </p:nvSpPr>
        <p:spPr>
          <a:xfrm>
            <a:off x="325821" y="430924"/>
            <a:ext cx="1429407" cy="451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54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4A77-9433-2A45-A5FE-464184963A4B}"/>
              </a:ext>
            </a:extLst>
          </p:cNvPr>
          <p:cNvSpPr txBox="1"/>
          <p:nvPr/>
        </p:nvSpPr>
        <p:spPr>
          <a:xfrm>
            <a:off x="499605" y="1397671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Times" pitchFamily="2" charset="0"/>
                <a:ea typeface="+mj-ea"/>
                <a:cs typeface="+mj-cs"/>
              </a:rPr>
              <a:t>User – User  </a:t>
            </a:r>
            <a:br>
              <a:rPr lang="en-US" sz="2800" b="1" dirty="0">
                <a:latin typeface="Times" pitchFamily="2" charset="0"/>
                <a:ea typeface="+mj-ea"/>
                <a:cs typeface="+mj-cs"/>
              </a:rPr>
            </a:br>
            <a:r>
              <a:rPr lang="en-US" sz="2800" b="1" dirty="0">
                <a:latin typeface="Times" pitchFamily="2" charset="0"/>
                <a:ea typeface="+mj-ea"/>
                <a:cs typeface="+mj-cs"/>
              </a:rPr>
              <a:t>Friendship Network</a:t>
            </a:r>
            <a:endParaRPr lang="en-US" sz="2800" dirty="0">
              <a:latin typeface="Times" pitchFamily="2" charset="0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5" name="Picture 1" descr="page2image35716336">
            <a:extLst>
              <a:ext uri="{FF2B5EF4-FFF2-40B4-BE49-F238E27FC236}">
                <a16:creationId xmlns:a16="http://schemas.microsoft.com/office/drawing/2014/main" id="{7D89E10F-53B6-A04B-A9ED-0E93E0BBF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13500"/>
            <a:ext cx="121920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36C457E-1B4C-474B-8B75-B868B7553532}"/>
              </a:ext>
            </a:extLst>
          </p:cNvPr>
          <p:cNvSpPr/>
          <p:nvPr/>
        </p:nvSpPr>
        <p:spPr>
          <a:xfrm>
            <a:off x="325821" y="430924"/>
            <a:ext cx="1429407" cy="451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4DF9E-334D-DE4E-BDEB-FA6227752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958" y="625683"/>
            <a:ext cx="8026159" cy="502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54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6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24A77-9433-2A45-A5FE-464184963A4B}"/>
              </a:ext>
            </a:extLst>
          </p:cNvPr>
          <p:cNvSpPr txBox="1"/>
          <p:nvPr/>
        </p:nvSpPr>
        <p:spPr>
          <a:xfrm>
            <a:off x="499001" y="113287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Times" pitchFamily="2" charset="0"/>
                <a:ea typeface="+mj-ea"/>
                <a:cs typeface="+mj-cs"/>
              </a:rPr>
              <a:t>Artist – Artist </a:t>
            </a:r>
            <a:br>
              <a:rPr lang="en-US" sz="2800" b="1">
                <a:latin typeface="Times" pitchFamily="2" charset="0"/>
                <a:ea typeface="+mj-ea"/>
                <a:cs typeface="+mj-cs"/>
              </a:rPr>
            </a:br>
            <a:r>
              <a:rPr lang="en-US" sz="2800" b="1">
                <a:latin typeface="Times" pitchFamily="2" charset="0"/>
                <a:ea typeface="+mj-ea"/>
                <a:cs typeface="+mj-cs"/>
              </a:rPr>
              <a:t>Influence  </a:t>
            </a:r>
            <a:r>
              <a:rPr lang="en-US" sz="2800" b="1" dirty="0">
                <a:latin typeface="Times" pitchFamily="2" charset="0"/>
                <a:ea typeface="+mj-ea"/>
                <a:cs typeface="+mj-cs"/>
              </a:rPr>
              <a:t>Network</a:t>
            </a:r>
            <a:endParaRPr lang="en-US" sz="2800" dirty="0">
              <a:latin typeface="Times" pitchFamily="2" charset="0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dirty="0">
              <a:latin typeface="Times" pitchFamily="2" charset="0"/>
              <a:ea typeface="+mj-ea"/>
              <a:cs typeface="+mj-cs"/>
            </a:endParaRPr>
          </a:p>
        </p:txBody>
      </p:sp>
      <p:sp>
        <p:nvSpPr>
          <p:cNvPr id="1032" name="Rectangle 7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5" name="Picture 1" descr="page2image35716336">
            <a:extLst>
              <a:ext uri="{FF2B5EF4-FFF2-40B4-BE49-F238E27FC236}">
                <a16:creationId xmlns:a16="http://schemas.microsoft.com/office/drawing/2014/main" id="{7D89E10F-53B6-A04B-A9ED-0E93E0BBF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13500"/>
            <a:ext cx="121920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500F6F-FE8F-A84E-844A-3A9C69C2C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668" y="592630"/>
            <a:ext cx="7533635" cy="5770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6D4E2E-3A65-B244-96FB-BB6871C0AF0C}"/>
              </a:ext>
            </a:extLst>
          </p:cNvPr>
          <p:cNvSpPr/>
          <p:nvPr/>
        </p:nvSpPr>
        <p:spPr>
          <a:xfrm>
            <a:off x="325821" y="430924"/>
            <a:ext cx="1429407" cy="451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83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image35716336">
            <a:extLst>
              <a:ext uri="{FF2B5EF4-FFF2-40B4-BE49-F238E27FC236}">
                <a16:creationId xmlns:a16="http://schemas.microsoft.com/office/drawing/2014/main" id="{7D89E10F-53B6-A04B-A9ED-0E93E0BBF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13500"/>
            <a:ext cx="121920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A24A77-9433-2A45-A5FE-464184963A4B}"/>
              </a:ext>
            </a:extLst>
          </p:cNvPr>
          <p:cNvSpPr txBox="1"/>
          <p:nvPr/>
        </p:nvSpPr>
        <p:spPr>
          <a:xfrm>
            <a:off x="622785" y="412161"/>
            <a:ext cx="9225407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  <a:t>Metapath2vec Embedding</a:t>
            </a:r>
            <a:br>
              <a:rPr lang="en-US" b="1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</a:br>
            <a:endParaRPr lang="en-US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What is the right meta-path scheme? 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Artist – User – Artist (AUA)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User – Artist – User (UAU)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User – Artist – Tag – Artist – User (UATAU)</a:t>
            </a:r>
          </a:p>
          <a:p>
            <a:pPr marL="742950" lvl="1" indent="-285750">
              <a:buFont typeface="Wingdings" pitchFamily="2" charset="2"/>
              <a:buChar char="ü"/>
            </a:pP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" pitchFamily="2" charset="0"/>
                <a:cs typeface="Arial" panose="020B0604020202020204" pitchFamily="34" charset="0"/>
              </a:rPr>
              <a:t>Metapath</a:t>
            </a: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 hyperparameters- Walk Length (</a:t>
            </a:r>
            <a:r>
              <a:rPr lang="en-US" sz="1600" i="1" dirty="0">
                <a:latin typeface="Times" pitchFamily="2" charset="0"/>
                <a:cs typeface="Arial" panose="020B0604020202020204" pitchFamily="34" charset="0"/>
              </a:rPr>
              <a:t>l</a:t>
            </a: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) and Walks per node (</a:t>
            </a:r>
            <a:r>
              <a:rPr lang="en-US" sz="1600" i="1" dirty="0">
                <a:latin typeface="Times" pitchFamily="2" charset="0"/>
                <a:cs typeface="Arial" panose="020B0604020202020204" pitchFamily="34" charset="0"/>
              </a:rPr>
              <a:t>n</a:t>
            </a: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2 </a:t>
            </a:r>
            <a:r>
              <a:rPr lang="en-US" sz="1600" dirty="0" err="1">
                <a:latin typeface="Times" pitchFamily="2" charset="0"/>
                <a:cs typeface="Arial" panose="020B0604020202020204" pitchFamily="34" charset="0"/>
              </a:rPr>
              <a:t>metapaths</a:t>
            </a: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 with AUA with </a:t>
            </a:r>
            <a:r>
              <a:rPr lang="en-US" sz="1600" i="1" dirty="0">
                <a:latin typeface="Times" pitchFamily="2" charset="0"/>
                <a:cs typeface="Arial" panose="020B0604020202020204" pitchFamily="34" charset="0"/>
              </a:rPr>
              <a:t>l = 10 </a:t>
            </a: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and </a:t>
            </a:r>
            <a:r>
              <a:rPr lang="en-US" sz="1600" i="1" dirty="0">
                <a:latin typeface="Times" pitchFamily="2" charset="0"/>
                <a:cs typeface="Arial" panose="020B0604020202020204" pitchFamily="34" charset="0"/>
              </a:rPr>
              <a:t>n = [5, 10] </a:t>
            </a: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– </a:t>
            </a:r>
            <a:r>
              <a:rPr lang="en-US" sz="1600" i="1" dirty="0" err="1">
                <a:latin typeface="Times" pitchFamily="2" charset="0"/>
                <a:cs typeface="Arial" panose="020B0604020202020204" pitchFamily="34" charset="0"/>
              </a:rPr>
              <a:t>metapath</a:t>
            </a:r>
            <a:r>
              <a:rPr lang="en-US" sz="1600" i="1" dirty="0">
                <a:latin typeface="Times" pitchFamily="2" charset="0"/>
                <a:cs typeface="Arial" panose="020B0604020202020204" pitchFamily="34" charset="0"/>
              </a:rPr>
              <a:t> generation takes exorbitant amount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Skip gram hyperparameters – Embedding size (</a:t>
            </a:r>
            <a:r>
              <a:rPr lang="en-US" sz="1600" i="1" dirty="0">
                <a:latin typeface="Times" pitchFamily="2" charset="0"/>
                <a:cs typeface="Arial" panose="020B0604020202020204" pitchFamily="34" charset="0"/>
              </a:rPr>
              <a:t>k</a:t>
            </a: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) and Neighborhood size (</a:t>
            </a:r>
            <a:r>
              <a:rPr lang="en-US" sz="1600" i="1" dirty="0">
                <a:latin typeface="Times" pitchFamily="2" charset="0"/>
                <a:cs typeface="Arial" panose="020B0604020202020204" pitchFamily="34" charset="0"/>
              </a:rPr>
              <a:t>d</a:t>
            </a: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16 embeddings per </a:t>
            </a:r>
            <a:r>
              <a:rPr lang="en-US" sz="1600" dirty="0" err="1">
                <a:latin typeface="Times" pitchFamily="2" charset="0"/>
                <a:cs typeface="Arial" panose="020B0604020202020204" pitchFamily="34" charset="0"/>
              </a:rPr>
              <a:t>metapath</a:t>
            </a: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 with </a:t>
            </a:r>
            <a:r>
              <a:rPr lang="en-US" sz="1600" i="1" dirty="0">
                <a:latin typeface="Times" pitchFamily="2" charset="0"/>
                <a:cs typeface="Arial" panose="020B0604020202020204" pitchFamily="34" charset="0"/>
              </a:rPr>
              <a:t>k = [16, 32, 64, 128] </a:t>
            </a: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and </a:t>
            </a:r>
            <a:r>
              <a:rPr lang="en-US" sz="1600" i="1" dirty="0">
                <a:latin typeface="Times" pitchFamily="2" charset="0"/>
                <a:cs typeface="Arial" panose="020B0604020202020204" pitchFamily="34" charset="0"/>
              </a:rPr>
              <a:t>d = [3, 5, 7, 10]</a:t>
            </a: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 = 32 embeddings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C00000"/>
              </a:solidFill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Use embeddings for downstream task and gauge performance</a:t>
            </a:r>
            <a:endParaRPr lang="en-US" dirty="0">
              <a:latin typeface="Times" pitchFamily="2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Similarity Search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" pitchFamily="2" charset="0"/>
              <a:cs typeface="Arial" panose="020B0604020202020204" pitchFamily="34" charset="0"/>
            </a:endParaRPr>
          </a:p>
          <a:p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69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image35716336">
            <a:extLst>
              <a:ext uri="{FF2B5EF4-FFF2-40B4-BE49-F238E27FC236}">
                <a16:creationId xmlns:a16="http://schemas.microsoft.com/office/drawing/2014/main" id="{7D89E10F-53B6-A04B-A9ED-0E93E0BBF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13500"/>
            <a:ext cx="121920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A24A77-9433-2A45-A5FE-464184963A4B}"/>
              </a:ext>
            </a:extLst>
          </p:cNvPr>
          <p:cNvSpPr txBox="1"/>
          <p:nvPr/>
        </p:nvSpPr>
        <p:spPr>
          <a:xfrm>
            <a:off x="622785" y="412161"/>
            <a:ext cx="9225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  <a:t>Similarity Search – Cosine Similarity</a:t>
            </a:r>
            <a:br>
              <a:rPr lang="en-US" b="1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</a:br>
            <a:endParaRPr lang="en-US" dirty="0">
              <a:latin typeface="Times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8D3D1-29F1-5C45-84DF-72C3825A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5" y="1035953"/>
            <a:ext cx="5833391" cy="2393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4572F-BB84-D644-AC27-37611DF53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179" y="1010991"/>
            <a:ext cx="5833391" cy="2436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1885E2-37BB-EA43-B01D-FDB0787A0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12" y="3549352"/>
            <a:ext cx="6421821" cy="25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64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2image35716336">
            <a:extLst>
              <a:ext uri="{FF2B5EF4-FFF2-40B4-BE49-F238E27FC236}">
                <a16:creationId xmlns:a16="http://schemas.microsoft.com/office/drawing/2014/main" id="{7D89E10F-53B6-A04B-A9ED-0E93E0BBF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13500"/>
            <a:ext cx="121920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A24A77-9433-2A45-A5FE-464184963A4B}"/>
              </a:ext>
            </a:extLst>
          </p:cNvPr>
          <p:cNvSpPr txBox="1"/>
          <p:nvPr/>
        </p:nvSpPr>
        <p:spPr>
          <a:xfrm>
            <a:off x="622785" y="412161"/>
            <a:ext cx="52314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  <a:t>Clustering – </a:t>
            </a:r>
          </a:p>
          <a:p>
            <a:endParaRPr lang="en-US" b="1" dirty="0">
              <a:solidFill>
                <a:srgbClr val="C00000"/>
              </a:solidFill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Use clustering algorithms to get meaningful clusters of artist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 err="1">
                <a:latin typeface="Times" pitchFamily="2" charset="0"/>
                <a:cs typeface="Arial" panose="020B0604020202020204" pitchFamily="34" charset="0"/>
              </a:rPr>
              <a:t>Kmeans</a:t>
            </a: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 – Even sized clusters – number of clusters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DBSCAN – Uneven Clusters – neighborhood size</a:t>
            </a:r>
            <a:br>
              <a:rPr lang="en-US" sz="1600" dirty="0">
                <a:latin typeface="Times" pitchFamily="2" charset="0"/>
                <a:cs typeface="Arial" panose="020B0604020202020204" pitchFamily="34" charset="0"/>
              </a:rPr>
            </a:b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" pitchFamily="2" charset="0"/>
                <a:cs typeface="Arial" panose="020B0604020202020204" pitchFamily="34" charset="0"/>
              </a:rPr>
              <a:t>Kmeans</a:t>
            </a: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 does not work well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No ground truth to evaluate performance – have to visually inspect clustering results</a:t>
            </a:r>
            <a:br>
              <a:rPr lang="en-US" sz="1600" dirty="0">
                <a:latin typeface="Times" pitchFamily="2" charset="0"/>
                <a:cs typeface="Arial" panose="020B0604020202020204" pitchFamily="34" charset="0"/>
              </a:rPr>
            </a:b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" pitchFamily="2" charset="0"/>
                <a:cs typeface="Arial" panose="020B0604020202020204" pitchFamily="34" charset="0"/>
              </a:rPr>
              <a:t>TensorBoard</a:t>
            </a: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 Embedding projector to visualize embeddings in lower dimensional space (2D/3D)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PCA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TSNE</a:t>
            </a:r>
            <a:br>
              <a:rPr lang="en-US" sz="1600" dirty="0">
                <a:latin typeface="Times" pitchFamily="2" charset="0"/>
                <a:cs typeface="Arial" panose="020B0604020202020204" pitchFamily="34" charset="0"/>
              </a:rPr>
            </a:br>
            <a:endParaRPr lang="en-US" sz="1600" dirty="0">
              <a:latin typeface="Times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DBSCAN works better at finding niche genres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600" dirty="0">
                <a:latin typeface="Times" pitchFamily="2" charset="0"/>
                <a:cs typeface="Arial" panose="020B0604020202020204" pitchFamily="34" charset="0"/>
              </a:rPr>
              <a:t>Artists with similar music are close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291208-A887-E94B-895D-427737F90D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30" t="268" r="2130" b="50000"/>
          <a:stretch/>
        </p:blipFill>
        <p:spPr>
          <a:xfrm>
            <a:off x="5967506" y="998562"/>
            <a:ext cx="2939192" cy="1783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631B0C-D80C-7441-B31A-51C5B08D0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45"/>
          <a:stretch/>
        </p:blipFill>
        <p:spPr>
          <a:xfrm>
            <a:off x="8594973" y="969352"/>
            <a:ext cx="2824306" cy="17834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0B0BF6-8EFB-844F-B23F-98C043CE3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740" y="2993136"/>
            <a:ext cx="4873233" cy="31508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1030C9-A184-0140-BFF9-4C38D8B62585}"/>
              </a:ext>
            </a:extLst>
          </p:cNvPr>
          <p:cNvSpPr/>
          <p:nvPr/>
        </p:nvSpPr>
        <p:spPr>
          <a:xfrm>
            <a:off x="10220491" y="6420306"/>
            <a:ext cx="348210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http://</a:t>
            </a:r>
            <a:r>
              <a:rPr lang="en-US" sz="800" dirty="0" err="1">
                <a:solidFill>
                  <a:schemeClr val="bg1"/>
                </a:solidFill>
              </a:rPr>
              <a:t>projector.tensorflow.org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817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616</TotalTime>
  <Words>235</Words>
  <Application>Microsoft Macintosh PowerPoint</Application>
  <PresentationFormat>Widescreen</PresentationFormat>
  <Paragraphs>89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HelveticaNeue</vt:lpstr>
      <vt:lpstr>Times</vt:lpstr>
      <vt:lpstr>Wingdings</vt:lpstr>
      <vt:lpstr>Office Theme</vt:lpstr>
      <vt:lpstr>Representation Learning and its applications in Heterogeneous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Representation Learning and its applications in Heterogenous Bipartite Networks</dc:title>
  <dc:creator>Saikia, Arunav</dc:creator>
  <cp:lastModifiedBy>Saikia, Arunav</cp:lastModifiedBy>
  <cp:revision>26</cp:revision>
  <dcterms:created xsi:type="dcterms:W3CDTF">2020-04-28T00:13:21Z</dcterms:created>
  <dcterms:modified xsi:type="dcterms:W3CDTF">2020-05-01T08:25:40Z</dcterms:modified>
</cp:coreProperties>
</file>